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2020/7/4</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2020/7/4</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キンデルダイクの風車網（オランダ）</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354615" y="6236641"/>
            <a:ext cx="5848076"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977" y="439261"/>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98408" y="49297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9F6E0C8F-7ED1-472D-9783-F0642DF96C6D}"/>
              </a:ext>
            </a:extLst>
          </p:cNvPr>
          <p:cNvSpPr txBox="1"/>
          <p:nvPr/>
        </p:nvSpPr>
        <p:spPr>
          <a:xfrm>
            <a:off x="1245704" y="3816626"/>
            <a:ext cx="10190922" cy="1200329"/>
          </a:xfrm>
          <a:prstGeom prst="rect">
            <a:avLst/>
          </a:prstGeom>
          <a:noFill/>
        </p:spPr>
        <p:txBody>
          <a:bodyPr wrap="square" rtlCol="0">
            <a:spAutoFit/>
          </a:bodyPr>
          <a:lstStyle/>
          <a:p>
            <a:r>
              <a:rPr kumimoji="1" lang="ja-JP" altLang="en-US" b="1" dirty="0"/>
              <a:t>　オランダを代表する景観として欠かせない風車「キンデルダイクには</a:t>
            </a:r>
            <a:r>
              <a:rPr kumimoji="1" lang="en-US" altLang="ja-JP" b="1" dirty="0"/>
              <a:t>19</a:t>
            </a:r>
            <a:r>
              <a:rPr kumimoji="1" lang="ja-JP" altLang="en-US" b="1" dirty="0"/>
              <a:t>基の風車が運河沿いに並び、オランダ最大規模の風車群として知られています。</a:t>
            </a:r>
            <a:endParaRPr kumimoji="1" lang="en-US" altLang="ja-JP" b="1" dirty="0"/>
          </a:p>
          <a:p>
            <a:r>
              <a:rPr lang="ja-JP" altLang="en-US" b="1" dirty="0"/>
              <a:t>　写真スポットとして人気です、ノスタルジックでかわいらしい景観はまるで童話の世界のようです。</a:t>
            </a:r>
            <a:endParaRPr kumimoji="1" lang="ja-JP" altLang="en-US" b="1" dirty="0"/>
          </a:p>
        </p:txBody>
      </p:sp>
      <p:pic>
        <p:nvPicPr>
          <p:cNvPr id="8" name="北の旅人 石原裕次郎">
            <a:hlinkClick r:id="" action="ppaction://media"/>
            <a:extLst>
              <a:ext uri="{FF2B5EF4-FFF2-40B4-BE49-F238E27FC236}">
                <a16:creationId xmlns:a16="http://schemas.microsoft.com/office/drawing/2014/main" id="{F6DF79EF-3F6C-4A6C-8931-F57ADCC502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8422" y="2843630"/>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A83930C-9376-489E-8054-3B2FED542C39}"/>
              </a:ext>
            </a:extLst>
          </p:cNvPr>
          <p:cNvPicPr>
            <a:picLocks noChangeAspect="1"/>
          </p:cNvPicPr>
          <p:nvPr/>
        </p:nvPicPr>
        <p:blipFill rotWithShape="1">
          <a:blip r:embed="rId2">
            <a:extLst>
              <a:ext uri="{28A0092B-C50C-407E-A947-70E740481C1C}">
                <a14:useLocalDpi xmlns:a14="http://schemas.microsoft.com/office/drawing/2010/main" val="0"/>
              </a:ext>
            </a:extLst>
          </a:blip>
          <a:srcRect t="7925" b="7925"/>
          <a:stretch/>
        </p:blipFill>
        <p:spPr>
          <a:xfrm>
            <a:off x="0" y="0"/>
            <a:ext cx="12192000" cy="6858000"/>
          </a:xfrm>
          <a:prstGeom prst="rect">
            <a:avLst/>
          </a:prstGeom>
        </p:spPr>
      </p:pic>
      <p:pic>
        <p:nvPicPr>
          <p:cNvPr id="3" name="図 2">
            <a:extLst>
              <a:ext uri="{FF2B5EF4-FFF2-40B4-BE49-F238E27FC236}">
                <a16:creationId xmlns:a16="http://schemas.microsoft.com/office/drawing/2014/main" id="{CAFDF18B-EADB-4097-B509-84EEAEA6C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304" y="3544488"/>
            <a:ext cx="306839" cy="289069"/>
          </a:xfrm>
          <a:prstGeom prst="rect">
            <a:avLst/>
          </a:prstGeom>
        </p:spPr>
      </p:pic>
      <p:pic>
        <p:nvPicPr>
          <p:cNvPr id="5" name="図 4">
            <a:extLst>
              <a:ext uri="{FF2B5EF4-FFF2-40B4-BE49-F238E27FC236}">
                <a16:creationId xmlns:a16="http://schemas.microsoft.com/office/drawing/2014/main" id="{D623EBA0-B31E-41CC-9A63-94F3A6241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57" y="3477926"/>
            <a:ext cx="567773" cy="289069"/>
          </a:xfrm>
          <a:prstGeom prst="rect">
            <a:avLst/>
          </a:prstGeom>
        </p:spPr>
      </p:pic>
      <p:pic>
        <p:nvPicPr>
          <p:cNvPr id="8" name="図 7">
            <a:extLst>
              <a:ext uri="{FF2B5EF4-FFF2-40B4-BE49-F238E27FC236}">
                <a16:creationId xmlns:a16="http://schemas.microsoft.com/office/drawing/2014/main" id="{B56DA0A2-8A56-44C4-9871-A220D40ED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521" y="983376"/>
            <a:ext cx="739777" cy="514119"/>
          </a:xfrm>
          <a:prstGeom prst="rect">
            <a:avLst/>
          </a:prstGeom>
        </p:spPr>
      </p:pic>
      <p:pic>
        <p:nvPicPr>
          <p:cNvPr id="10" name="図 9">
            <a:extLst>
              <a:ext uri="{FF2B5EF4-FFF2-40B4-BE49-F238E27FC236}">
                <a16:creationId xmlns:a16="http://schemas.microsoft.com/office/drawing/2014/main" id="{3D4E1752-47E9-40E4-A8F7-E54242C40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55749">
            <a:off x="2378597" y="5010442"/>
            <a:ext cx="1071414" cy="1170010"/>
          </a:xfrm>
          <a:prstGeom prst="rect">
            <a:avLst/>
          </a:prstGeom>
        </p:spPr>
      </p:pic>
      <p:pic>
        <p:nvPicPr>
          <p:cNvPr id="14" name="図 13">
            <a:extLst>
              <a:ext uri="{FF2B5EF4-FFF2-40B4-BE49-F238E27FC236}">
                <a16:creationId xmlns:a16="http://schemas.microsoft.com/office/drawing/2014/main" id="{7317D538-BF3E-4D0B-AD15-EBE1A90DD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255" y="2620783"/>
            <a:ext cx="361905" cy="857143"/>
          </a:xfrm>
          <a:prstGeom prst="rect">
            <a:avLst/>
          </a:prstGeom>
        </p:spPr>
      </p:pic>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0"/>
                                        <p:tgtEl>
                                          <p:spTgt spid="5"/>
                                        </p:tgtEl>
                                      </p:cBhvr>
                                    </p:animEffect>
                                  </p:childTnLst>
                                </p:cTn>
                              </p:par>
                              <p:par>
                                <p:cTn id="8" presetID="10" presetClass="entr" presetSubtype="0" fill="hold" nodeType="withEffect">
                                  <p:stCondLst>
                                    <p:cond delay="4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0"/>
                                        <p:tgtEl>
                                          <p:spTgt spid="14"/>
                                        </p:tgtEl>
                                      </p:cBhvr>
                                    </p:animEffect>
                                  </p:childTnLst>
                                </p:cTn>
                              </p:par>
                              <p:par>
                                <p:cTn id="11" presetID="10" presetClass="entr" presetSubtype="0" fill="hold" nodeType="withEffect">
                                  <p:stCondLst>
                                    <p:cond delay="7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0"/>
                                        <p:tgtEl>
                                          <p:spTgt spid="3"/>
                                        </p:tgtEl>
                                      </p:cBhvr>
                                    </p:animEffect>
                                  </p:childTnLst>
                                </p:cTn>
                              </p:par>
                              <p:par>
                                <p:cTn id="14" presetID="10" presetClass="entr" presetSubtype="0" fill="hold" nodeType="withEffect">
                                  <p:stCondLst>
                                    <p:cond delay="10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0"/>
                                        <p:tgtEl>
                                          <p:spTgt spid="8"/>
                                        </p:tgtEl>
                                      </p:cBhvr>
                                    </p:animEffect>
                                  </p:childTnLst>
                                </p:cTn>
                              </p:par>
                              <p:par>
                                <p:cTn id="17" presetID="10" presetClass="entr" presetSubtype="0" fill="hold" nodeType="withEffect">
                                  <p:stCondLst>
                                    <p:cond delay="1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a:solidFill>
                  <a:srgbClr val="00B050"/>
                </a:solidFill>
              </a:rPr>
              <a:t>オランダ世界遺産の運河観光</a:t>
            </a:r>
            <a:r>
              <a:rPr lang="ja-JP" altLang="en-US" sz="2800" b="1" dirty="0">
                <a:solidFill>
                  <a:srgbClr val="00B050"/>
                </a:solidFill>
              </a:rPr>
              <a:t>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157</Words>
  <Application>Microsoft Office PowerPoint</Application>
  <PresentationFormat>ワイド画面</PresentationFormat>
  <Paragraphs>23</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澤井 和夫</cp:lastModifiedBy>
  <cp:revision>70</cp:revision>
  <dcterms:created xsi:type="dcterms:W3CDTF">2019-06-08T04:33:07Z</dcterms:created>
  <dcterms:modified xsi:type="dcterms:W3CDTF">2020-07-04T08:54:30Z</dcterms:modified>
</cp:coreProperties>
</file>